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1" r:id="rId3"/>
    <p:sldId id="263" r:id="rId4"/>
    <p:sldId id="267" r:id="rId5"/>
    <p:sldId id="268" r:id="rId6"/>
    <p:sldId id="269" r:id="rId7"/>
    <p:sldId id="270" r:id="rId8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AFC557C-C096-4C46-B94B-01437AFB9213}" type="datetimeFigureOut">
              <a:rPr lang="es-PE" smtClean="0"/>
              <a:t>02/08/2019</a:t>
            </a:fld>
            <a:endParaRPr lang="es-PE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PE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7D493CA-849A-4F73-B4F3-DAE9BA7BDFD5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FC557C-C096-4C46-B94B-01437AFB9213}" type="datetimeFigureOut">
              <a:rPr lang="es-PE" smtClean="0"/>
              <a:t>02/08/2019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D493CA-849A-4F73-B4F3-DAE9BA7BDFD5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FC557C-C096-4C46-B94B-01437AFB9213}" type="datetimeFigureOut">
              <a:rPr lang="es-PE" smtClean="0"/>
              <a:t>02/08/2019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D493CA-849A-4F73-B4F3-DAE9BA7BDFD5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FC557C-C096-4C46-B94B-01437AFB9213}" type="datetimeFigureOut">
              <a:rPr lang="es-PE" smtClean="0"/>
              <a:t>02/08/2019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D493CA-849A-4F73-B4F3-DAE9BA7BDFD5}" type="slidenum">
              <a:rPr lang="es-PE" smtClean="0"/>
              <a:t>‹Nº›</a:t>
            </a:fld>
            <a:endParaRPr lang="es-PE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FC557C-C096-4C46-B94B-01437AFB9213}" type="datetimeFigureOut">
              <a:rPr lang="es-PE" smtClean="0"/>
              <a:t>02/08/2019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D493CA-849A-4F73-B4F3-DAE9BA7BDFD5}" type="slidenum">
              <a:rPr lang="es-PE" smtClean="0"/>
              <a:t>‹Nº›</a:t>
            </a:fld>
            <a:endParaRPr lang="es-PE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FC557C-C096-4C46-B94B-01437AFB9213}" type="datetimeFigureOut">
              <a:rPr lang="es-PE" smtClean="0"/>
              <a:t>02/08/2019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D493CA-849A-4F73-B4F3-DAE9BA7BDFD5}" type="slidenum">
              <a:rPr lang="es-PE" smtClean="0"/>
              <a:t>‹Nº›</a:t>
            </a:fld>
            <a:endParaRPr lang="es-PE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FC557C-C096-4C46-B94B-01437AFB9213}" type="datetimeFigureOut">
              <a:rPr lang="es-PE" smtClean="0"/>
              <a:t>02/08/2019</a:t>
            </a:fld>
            <a:endParaRPr lang="es-P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D493CA-849A-4F73-B4F3-DAE9BA7BDFD5}" type="slidenum">
              <a:rPr lang="es-PE" smtClean="0"/>
              <a:t>‹Nº›</a:t>
            </a:fld>
            <a:endParaRPr lang="es-P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FC557C-C096-4C46-B94B-01437AFB9213}" type="datetimeFigureOut">
              <a:rPr lang="es-PE" smtClean="0"/>
              <a:t>02/08/2019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D493CA-849A-4F73-B4F3-DAE9BA7BDFD5}" type="slidenum">
              <a:rPr lang="es-PE" smtClean="0"/>
              <a:t>‹Nº›</a:t>
            </a:fld>
            <a:endParaRPr lang="es-PE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FC557C-C096-4C46-B94B-01437AFB9213}" type="datetimeFigureOut">
              <a:rPr lang="es-PE" smtClean="0"/>
              <a:t>02/08/2019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D493CA-849A-4F73-B4F3-DAE9BA7BDFD5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AFC557C-C096-4C46-B94B-01437AFB9213}" type="datetimeFigureOut">
              <a:rPr lang="es-PE" smtClean="0"/>
              <a:t>02/08/2019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D493CA-849A-4F73-B4F3-DAE9BA7BDFD5}" type="slidenum">
              <a:rPr lang="es-PE" smtClean="0"/>
              <a:t>‹Nº›</a:t>
            </a:fld>
            <a:endParaRPr lang="es-P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AFC557C-C096-4C46-B94B-01437AFB9213}" type="datetimeFigureOut">
              <a:rPr lang="es-PE" smtClean="0"/>
              <a:t>02/08/2019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7D493CA-849A-4F73-B4F3-DAE9BA7BDFD5}" type="slidenum">
              <a:rPr lang="es-PE" smtClean="0"/>
              <a:t>‹Nº›</a:t>
            </a:fld>
            <a:endParaRPr lang="es-PE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AFC557C-C096-4C46-B94B-01437AFB9213}" type="datetimeFigureOut">
              <a:rPr lang="es-PE" smtClean="0"/>
              <a:t>02/08/2019</a:t>
            </a:fld>
            <a:endParaRPr lang="es-PE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PE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7D493CA-849A-4F73-B4F3-DAE9BA7BDFD5}" type="slidenum">
              <a:rPr lang="es-PE" smtClean="0"/>
              <a:t>‹Nº›</a:t>
            </a:fld>
            <a:endParaRPr lang="es-P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nedu.gob.pe/jma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80797" y="2492896"/>
            <a:ext cx="8548376" cy="2376264"/>
          </a:xfrm>
          <a:solidFill>
            <a:srgbClr val="0070C0"/>
          </a:solidFill>
        </p:spPr>
        <p:txBody>
          <a:bodyPr>
            <a:normAutofit fontScale="62500" lnSpcReduction="20000"/>
          </a:bodyPr>
          <a:lstStyle/>
          <a:p>
            <a:endParaRPr lang="es-ES" b="1" i="1" dirty="0" smtClean="0">
              <a:solidFill>
                <a:srgbClr val="FF0000"/>
              </a:solidFill>
              <a:latin typeface="AngsanaUPC" pitchFamily="18" charset="-34"/>
              <a:cs typeface="AngsanaUPC" pitchFamily="18" charset="-34"/>
            </a:endParaRPr>
          </a:p>
          <a:p>
            <a:pPr algn="ctr"/>
            <a:r>
              <a:rPr lang="es-ES" sz="5100" b="1" i="1" dirty="0" smtClean="0">
                <a:solidFill>
                  <a:srgbClr val="FFFF00"/>
                </a:solidFill>
                <a:latin typeface="AngsanaUPC" pitchFamily="18" charset="-34"/>
                <a:cs typeface="AngsanaUPC" pitchFamily="18" charset="-34"/>
              </a:rPr>
              <a:t>“FORTALECIMIENTO DE  CAPACIDADES DE LAS COMPETENCIAS COMUNICATIVAS DE LOS ESTUDIANTES EN EL MARCO DE LA IMPLEMENTACIÓN DEL CNEB Y DEL CONCURSO ESCOLAR DE NARRATIVA Y ENSAYO JOSÉ MARÍA ARGUEDAS”</a:t>
            </a:r>
            <a:endParaRPr lang="es-PE" sz="5100" b="1" dirty="0">
              <a:solidFill>
                <a:srgbClr val="FFFF00"/>
              </a:solidFill>
              <a:latin typeface="AngsanaUPC" pitchFamily="18" charset="-34"/>
              <a:cs typeface="AngsanaUPC" pitchFamily="18" charset="-34"/>
            </a:endParaRPr>
          </a:p>
        </p:txBody>
      </p:sp>
      <p:pic>
        <p:nvPicPr>
          <p:cNvPr id="4" name="il_fi" descr="http://listas.rpp.com.pe/system/lists/000/001/648/thumb/logo_region_callao_1_.png?127990177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8452"/>
            <a:ext cx="1224136" cy="1571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" descr="http://www.paulovi.edu.pe/images/dre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9197" y="220621"/>
            <a:ext cx="1779976" cy="1192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4283967" y="5517232"/>
            <a:ext cx="4523501" cy="64633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s-PE" b="1" i="1" dirty="0" smtClean="0">
                <a:latin typeface="Bradley Hand ITC" pitchFamily="66" charset="0"/>
              </a:rPr>
              <a:t>ESPECIALISTAS RESPONSABLE:</a:t>
            </a:r>
          </a:p>
          <a:p>
            <a:r>
              <a:rPr lang="es-PE" b="1" i="1" dirty="0" smtClean="0">
                <a:latin typeface="Bradley Hand ITC" pitchFamily="66" charset="0"/>
              </a:rPr>
              <a:t>SOLEDAD BOJORQUEZ MENESES</a:t>
            </a:r>
          </a:p>
        </p:txBody>
      </p:sp>
      <p:sp>
        <p:nvSpPr>
          <p:cNvPr id="7" name="6 Título"/>
          <p:cNvSpPr>
            <a:spLocks noGrp="1"/>
          </p:cNvSpPr>
          <p:nvPr>
            <p:ph type="ctrTitle"/>
          </p:nvPr>
        </p:nvSpPr>
        <p:spPr>
          <a:xfrm>
            <a:off x="685800" y="2060848"/>
            <a:ext cx="7772400" cy="288032"/>
          </a:xfrm>
        </p:spPr>
        <p:txBody>
          <a:bodyPr>
            <a:normAutofit fontScale="90000"/>
          </a:bodyPr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61394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8597226"/>
              </p:ext>
            </p:extLst>
          </p:nvPr>
        </p:nvGraphicFramePr>
        <p:xfrm>
          <a:off x="251520" y="1268760"/>
          <a:ext cx="8712968" cy="6172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07098"/>
                <a:gridCol w="1033742"/>
                <a:gridCol w="1772128"/>
              </a:tblGrid>
              <a:tr h="229957">
                <a:tc>
                  <a:txBody>
                    <a:bodyPr/>
                    <a:lstStyle/>
                    <a:p>
                      <a:pPr marL="457200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s-PE" sz="1600" dirty="0">
                          <a:solidFill>
                            <a:schemeClr val="tx1"/>
                          </a:solidFill>
                          <a:effectLst/>
                        </a:rPr>
                        <a:t>ACTIVIDADES</a:t>
                      </a:r>
                      <a:endParaRPr lang="es-PE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29" marR="37629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s-PE" sz="1600" dirty="0" smtClean="0">
                          <a:solidFill>
                            <a:schemeClr val="tx1"/>
                          </a:solidFill>
                          <a:effectLst/>
                        </a:rPr>
                        <a:t>MESES</a:t>
                      </a:r>
                      <a:endParaRPr lang="es-PE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29" marR="37629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s-PE" sz="1600" dirty="0">
                          <a:solidFill>
                            <a:schemeClr val="tx1"/>
                          </a:solidFill>
                          <a:effectLst/>
                        </a:rPr>
                        <a:t>RESPONSABLES</a:t>
                      </a:r>
                      <a:endParaRPr lang="es-PE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629" marR="37629" marT="0" marB="0">
                    <a:solidFill>
                      <a:srgbClr val="00B0F0"/>
                    </a:solidFill>
                  </a:tcPr>
                </a:tc>
              </a:tr>
              <a:tr h="4296006">
                <a:tc>
                  <a:txBody>
                    <a:bodyPr/>
                    <a:lstStyle/>
                    <a:p>
                      <a:pPr marL="32385"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s-PE" sz="1600" dirty="0" smtClean="0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r>
                        <a:rPr lang="es-PE" sz="1400" dirty="0" smtClean="0">
                          <a:solidFill>
                            <a:schemeClr val="tx1"/>
                          </a:solidFill>
                          <a:effectLst/>
                        </a:rPr>
                        <a:t>eunión </a:t>
                      </a:r>
                      <a:r>
                        <a:rPr lang="es-PE" sz="1400" dirty="0">
                          <a:solidFill>
                            <a:schemeClr val="tx1"/>
                          </a:solidFill>
                          <a:effectLst/>
                        </a:rPr>
                        <a:t>con directores de las IIEE públicas </a:t>
                      </a:r>
                      <a:r>
                        <a:rPr lang="es-PE" sz="1400" dirty="0" smtClean="0">
                          <a:solidFill>
                            <a:schemeClr val="tx1"/>
                          </a:solidFill>
                          <a:effectLst/>
                        </a:rPr>
                        <a:t>para exponer el plan de trabajo articulado de matemática y comunicación.</a:t>
                      </a:r>
                    </a:p>
                    <a:p>
                      <a:pPr marL="32385"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s-PE" sz="1400" dirty="0" smtClean="0">
                          <a:solidFill>
                            <a:schemeClr val="tx1"/>
                          </a:solidFill>
                          <a:effectLst/>
                        </a:rPr>
                        <a:t>Elaboración </a:t>
                      </a:r>
                      <a:r>
                        <a:rPr lang="es-PE" sz="1400" dirty="0">
                          <a:solidFill>
                            <a:schemeClr val="tx1"/>
                          </a:solidFill>
                          <a:effectLst/>
                        </a:rPr>
                        <a:t>de Plan de Acciones de Concurso Escolar integrado en la I.E</a:t>
                      </a:r>
                      <a:r>
                        <a:rPr lang="es-PE" sz="1400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es-PE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2385"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s-PE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2385"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s-PE" sz="1400" dirty="0" smtClean="0">
                          <a:solidFill>
                            <a:schemeClr val="tx1"/>
                          </a:solidFill>
                          <a:effectLst/>
                        </a:rPr>
                        <a:t>Ejecución </a:t>
                      </a:r>
                      <a:r>
                        <a:rPr lang="es-PE" sz="1400" dirty="0">
                          <a:solidFill>
                            <a:schemeClr val="tx1"/>
                          </a:solidFill>
                          <a:effectLst/>
                        </a:rPr>
                        <a:t>de la Primera Etapa de concursos escolares </a:t>
                      </a:r>
                    </a:p>
                    <a:p>
                      <a:pPr marL="32385"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s-PE" sz="1400" dirty="0" smtClean="0">
                          <a:solidFill>
                            <a:schemeClr val="tx1"/>
                          </a:solidFill>
                          <a:effectLst/>
                        </a:rPr>
                        <a:t>Inscripción </a:t>
                      </a:r>
                      <a:r>
                        <a:rPr lang="es-PE" sz="1400" dirty="0">
                          <a:solidFill>
                            <a:schemeClr val="tx1"/>
                          </a:solidFill>
                          <a:effectLst/>
                        </a:rPr>
                        <a:t>de estudiantes seleccionados que representan la II.EE</a:t>
                      </a:r>
                    </a:p>
                    <a:p>
                      <a:pPr marL="32385"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s-PE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PE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2385"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s-PE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2385"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s-PE" sz="1400" dirty="0" smtClean="0">
                          <a:solidFill>
                            <a:schemeClr val="tx1"/>
                          </a:solidFill>
                          <a:effectLst/>
                        </a:rPr>
                        <a:t>Preparación </a:t>
                      </a:r>
                      <a:r>
                        <a:rPr lang="es-PE" sz="1400" dirty="0">
                          <a:solidFill>
                            <a:schemeClr val="tx1"/>
                          </a:solidFill>
                          <a:effectLst/>
                        </a:rPr>
                        <a:t>de estudiantes seleccionados que representan las II.EE  para el desarrollo de competencias matemáticas y comunicativas a través alianzas </a:t>
                      </a:r>
                      <a:r>
                        <a:rPr lang="es-PE" sz="1400" dirty="0" smtClean="0">
                          <a:solidFill>
                            <a:schemeClr val="tx1"/>
                          </a:solidFill>
                          <a:effectLst/>
                        </a:rPr>
                        <a:t>estratégicas</a:t>
                      </a:r>
                    </a:p>
                    <a:p>
                      <a:pPr marL="32385"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s-PE" sz="1400" dirty="0" smtClean="0">
                          <a:solidFill>
                            <a:schemeClr val="tx1"/>
                          </a:solidFill>
                          <a:effectLst/>
                        </a:rPr>
                        <a:t>Ejecución </a:t>
                      </a:r>
                      <a:r>
                        <a:rPr lang="es-PE" sz="1400" dirty="0">
                          <a:solidFill>
                            <a:schemeClr val="tx1"/>
                          </a:solidFill>
                          <a:effectLst/>
                        </a:rPr>
                        <a:t>de la Segunda y Tercera Etapa de concursos escolares </a:t>
                      </a:r>
                      <a:endParaRPr lang="es-PE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2385" algn="just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endParaRPr lang="es-PE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400" dirty="0" smtClean="0">
                          <a:solidFill>
                            <a:schemeClr val="tx1"/>
                          </a:solidFill>
                          <a:effectLst/>
                        </a:rPr>
                        <a:t>Preparación </a:t>
                      </a:r>
                      <a:r>
                        <a:rPr lang="es-PE" sz="1400" dirty="0">
                          <a:solidFill>
                            <a:schemeClr val="tx1"/>
                          </a:solidFill>
                          <a:effectLst/>
                        </a:rPr>
                        <a:t>de estudiantes seleccionados que representan las II.EE a cargo del docente responsable del área </a:t>
                      </a:r>
                      <a:r>
                        <a:rPr lang="es-PE" sz="1400" dirty="0" smtClean="0">
                          <a:solidFill>
                            <a:schemeClr val="tx1"/>
                          </a:solidFill>
                          <a:effectLst/>
                        </a:rPr>
                        <a:t>(evidencias reportadas a Directivo).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s-PE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400" dirty="0" smtClean="0">
                          <a:solidFill>
                            <a:schemeClr val="tx1"/>
                          </a:solidFill>
                          <a:effectLst/>
                        </a:rPr>
                        <a:t>Reforzamiento escolar adicional coordinado</a:t>
                      </a:r>
                    </a:p>
                  </a:txBody>
                  <a:tcPr marL="37629" marR="37629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s-PE" sz="1400" b="1" dirty="0"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  <a:cs typeface="Arial" pitchFamily="34" charset="0"/>
                        </a:rPr>
                        <a:t>Mayo</a:t>
                      </a:r>
                    </a:p>
                    <a:p>
                      <a:pPr marL="457200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s-PE" sz="1400" b="1" dirty="0"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 marL="0" indent="0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s-PE" sz="1400" b="1" dirty="0"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  <a:cs typeface="Arial" pitchFamily="34" charset="0"/>
                        </a:rPr>
                        <a:t> </a:t>
                      </a:r>
                      <a:r>
                        <a:rPr lang="es-PE" sz="1400" b="1" dirty="0" smtClean="0"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  <a:cs typeface="Arial" pitchFamily="34" charset="0"/>
                        </a:rPr>
                        <a:t>Mayo-Junio</a:t>
                      </a:r>
                    </a:p>
                    <a:p>
                      <a:pPr marL="0" indent="0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s-PE" sz="1400" b="1" dirty="0" smtClean="0">
                        <a:solidFill>
                          <a:schemeClr val="tx1"/>
                        </a:solidFill>
                        <a:effectLst/>
                        <a:latin typeface="Lucida Sans" pitchFamily="34" charset="0"/>
                        <a:cs typeface="Arial" pitchFamily="34" charset="0"/>
                      </a:endParaRPr>
                    </a:p>
                    <a:p>
                      <a:pPr marL="0" indent="0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s-PE" sz="1400" b="1" dirty="0" err="1" smtClean="0"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  <a:cs typeface="Arial" pitchFamily="34" charset="0"/>
                        </a:rPr>
                        <a:t>JunioJulio</a:t>
                      </a:r>
                      <a:endParaRPr lang="es-PE" sz="1400" b="1" dirty="0">
                        <a:solidFill>
                          <a:schemeClr val="tx1"/>
                        </a:solidFill>
                        <a:effectLst/>
                        <a:latin typeface="Lucida Sans" pitchFamily="34" charset="0"/>
                        <a:cs typeface="Arial" pitchFamily="34" charset="0"/>
                      </a:endParaRPr>
                    </a:p>
                    <a:p>
                      <a:pPr marL="0" indent="0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s-PE" sz="1400" b="1" dirty="0"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  <a:cs typeface="Arial" pitchFamily="34" charset="0"/>
                        </a:rPr>
                        <a:t>Julio </a:t>
                      </a:r>
                    </a:p>
                    <a:p>
                      <a:pPr marL="0" indent="0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s-PE" sz="1400" b="1" dirty="0"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 marL="0" indent="0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s-PE" sz="1400" b="1" dirty="0" smtClean="0">
                        <a:solidFill>
                          <a:schemeClr val="tx1"/>
                        </a:solidFill>
                        <a:effectLst/>
                        <a:latin typeface="Lucida Sans" pitchFamily="34" charset="0"/>
                        <a:cs typeface="Arial" pitchFamily="34" charset="0"/>
                      </a:endParaRPr>
                    </a:p>
                    <a:p>
                      <a:pPr marL="0" indent="0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s-PE" sz="1400" b="1" dirty="0" smtClean="0"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  <a:cs typeface="Arial" pitchFamily="34" charset="0"/>
                        </a:rPr>
                        <a:t>Julio</a:t>
                      </a:r>
                      <a:endParaRPr lang="es-PE" sz="1400" b="1" dirty="0">
                        <a:solidFill>
                          <a:schemeClr val="tx1"/>
                        </a:solidFill>
                        <a:effectLst/>
                        <a:latin typeface="Lucida Sans" pitchFamily="34" charset="0"/>
                        <a:cs typeface="Arial" pitchFamily="34" charset="0"/>
                      </a:endParaRPr>
                    </a:p>
                    <a:p>
                      <a:pPr marL="0" indent="0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s-PE" sz="1400" b="1" dirty="0"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  <a:cs typeface="Arial" pitchFamily="34" charset="0"/>
                        </a:rPr>
                        <a:t> </a:t>
                      </a:r>
                      <a:endParaRPr lang="es-PE" sz="1400" b="1" dirty="0" smtClean="0">
                        <a:solidFill>
                          <a:schemeClr val="tx1"/>
                        </a:solidFill>
                        <a:effectLst/>
                        <a:latin typeface="Lucida Sans" pitchFamily="34" charset="0"/>
                        <a:cs typeface="Arial" pitchFamily="34" charset="0"/>
                      </a:endParaRPr>
                    </a:p>
                    <a:p>
                      <a:pPr marL="0" indent="0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s-PE" sz="1400" b="1" dirty="0" smtClean="0">
                        <a:solidFill>
                          <a:schemeClr val="tx1"/>
                        </a:solidFill>
                        <a:effectLst/>
                        <a:latin typeface="Lucida Sans" pitchFamily="34" charset="0"/>
                        <a:cs typeface="Arial" pitchFamily="34" charset="0"/>
                      </a:endParaRPr>
                    </a:p>
                    <a:p>
                      <a:pPr marL="0" indent="0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s-PE" sz="1400" b="1" dirty="0" smtClean="0"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  <a:cs typeface="Arial" pitchFamily="34" charset="0"/>
                        </a:rPr>
                        <a:t>Agosto-octubre</a:t>
                      </a:r>
                      <a:endParaRPr lang="es-PE" sz="1400" b="1" dirty="0">
                        <a:solidFill>
                          <a:schemeClr val="tx1"/>
                        </a:solidFill>
                        <a:effectLst/>
                        <a:latin typeface="Lucida Sans" pitchFamily="34" charset="0"/>
                        <a:cs typeface="Arial" pitchFamily="34" charset="0"/>
                      </a:endParaRPr>
                    </a:p>
                    <a:p>
                      <a:pPr marL="0" indent="0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s-PE" sz="1400" b="1" dirty="0" smtClean="0">
                        <a:solidFill>
                          <a:schemeClr val="tx1"/>
                        </a:solidFill>
                        <a:effectLst/>
                        <a:latin typeface="Lucida Sans" pitchFamily="34" charset="0"/>
                        <a:cs typeface="Arial" pitchFamily="34" charset="0"/>
                      </a:endParaRPr>
                    </a:p>
                    <a:p>
                      <a:pPr marL="0" indent="0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s-PE" sz="1400" b="1" dirty="0" smtClean="0"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  <a:cs typeface="Arial" pitchFamily="34" charset="0"/>
                        </a:rPr>
                        <a:t>Agosto-Setiembre</a:t>
                      </a:r>
                    </a:p>
                    <a:p>
                      <a:pPr marL="0" indent="0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s-PE" sz="1400" b="1" dirty="0" smtClean="0">
                        <a:solidFill>
                          <a:schemeClr val="tx1"/>
                        </a:solidFill>
                        <a:effectLst/>
                        <a:latin typeface="Lucida Sans" pitchFamily="34" charset="0"/>
                        <a:cs typeface="Arial" pitchFamily="34" charset="0"/>
                      </a:endParaRPr>
                    </a:p>
                    <a:p>
                      <a:pPr marL="0" indent="0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s-PE" sz="1400" b="1" dirty="0" smtClean="0"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  <a:cs typeface="Arial" pitchFamily="34" charset="0"/>
                        </a:rPr>
                        <a:t>Agosto-</a:t>
                      </a:r>
                      <a:r>
                        <a:rPr lang="es-PE" sz="1400" b="1" dirty="0" err="1" smtClean="0"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  <a:cs typeface="Arial" pitchFamily="34" charset="0"/>
                        </a:rPr>
                        <a:t>Noviembr</a:t>
                      </a:r>
                      <a:r>
                        <a:rPr lang="es-PE" sz="1400" b="1" dirty="0" smtClean="0"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marL="0" indent="0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s-PE" sz="1400" b="1" dirty="0"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 marL="457200" indent="-457200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s-PE" sz="1400" b="1" dirty="0"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  <a:cs typeface="Arial" pitchFamily="34" charset="0"/>
                        </a:rPr>
                        <a:t> </a:t>
                      </a:r>
                      <a:endParaRPr lang="es-PE" sz="1400" b="1" dirty="0">
                        <a:solidFill>
                          <a:schemeClr val="tx1"/>
                        </a:solidFill>
                        <a:effectLst/>
                        <a:latin typeface="Lucida Sans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7629" marR="37629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s-PE" sz="1400" b="1" dirty="0"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  <a:cs typeface="Arial" pitchFamily="34" charset="0"/>
                        </a:rPr>
                        <a:t>Especialistas de </a:t>
                      </a:r>
                      <a:r>
                        <a:rPr lang="es-PE" sz="1400" b="1" dirty="0" smtClean="0"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  <a:cs typeface="Arial" pitchFamily="34" charset="0"/>
                        </a:rPr>
                        <a:t>Educación.</a:t>
                      </a:r>
                      <a:endParaRPr lang="es-PE" sz="1400" b="1" dirty="0">
                        <a:solidFill>
                          <a:schemeClr val="tx1"/>
                        </a:solidFill>
                        <a:effectLst/>
                        <a:latin typeface="Lucida Sans" pitchFamily="34" charset="0"/>
                        <a:cs typeface="Arial" pitchFamily="34" charset="0"/>
                      </a:endParaRPr>
                    </a:p>
                    <a:p>
                      <a:pPr marL="0" indent="0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s-PE" sz="1400" b="1" dirty="0"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  <a:cs typeface="Arial" pitchFamily="34" charset="0"/>
                        </a:rPr>
                        <a:t> </a:t>
                      </a:r>
                      <a:r>
                        <a:rPr lang="es-PE" sz="1400" b="1" dirty="0" smtClean="0"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  <a:cs typeface="Arial" pitchFamily="34" charset="0"/>
                        </a:rPr>
                        <a:t>Directivos </a:t>
                      </a:r>
                      <a:r>
                        <a:rPr lang="es-PE" sz="1400" b="1" dirty="0"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  <a:cs typeface="Arial" pitchFamily="34" charset="0"/>
                        </a:rPr>
                        <a:t>y equipo </a:t>
                      </a:r>
                      <a:r>
                        <a:rPr lang="es-PE" sz="1400" b="1" dirty="0" smtClean="0"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  <a:cs typeface="Arial" pitchFamily="34" charset="0"/>
                        </a:rPr>
                        <a:t>docente.</a:t>
                      </a:r>
                      <a:endParaRPr lang="es-PE" sz="1400" b="1" dirty="0">
                        <a:solidFill>
                          <a:schemeClr val="tx1"/>
                        </a:solidFill>
                        <a:effectLst/>
                        <a:latin typeface="Lucida Sans" pitchFamily="34" charset="0"/>
                        <a:cs typeface="Arial" pitchFamily="34" charset="0"/>
                      </a:endParaRPr>
                    </a:p>
                    <a:p>
                      <a:pPr marL="0" indent="0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s-PE" sz="1400" b="1" dirty="0"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  <a:cs typeface="Arial" pitchFamily="34" charset="0"/>
                        </a:rPr>
                        <a:t> </a:t>
                      </a:r>
                      <a:r>
                        <a:rPr lang="es-PE" sz="1400" b="1" dirty="0" smtClean="0"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  <a:cs typeface="Arial" pitchFamily="34" charset="0"/>
                        </a:rPr>
                        <a:t>Directivos </a:t>
                      </a:r>
                      <a:r>
                        <a:rPr lang="es-PE" sz="1400" b="1" dirty="0"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  <a:cs typeface="Arial" pitchFamily="34" charset="0"/>
                        </a:rPr>
                        <a:t>y equipo </a:t>
                      </a:r>
                      <a:r>
                        <a:rPr lang="es-PE" sz="1400" b="1" dirty="0" smtClean="0"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  <a:cs typeface="Arial" pitchFamily="34" charset="0"/>
                        </a:rPr>
                        <a:t>docente.</a:t>
                      </a:r>
                      <a:endParaRPr lang="es-PE" sz="1400" b="1" dirty="0">
                        <a:solidFill>
                          <a:schemeClr val="tx1"/>
                        </a:solidFill>
                        <a:effectLst/>
                        <a:latin typeface="Lucida Sans" pitchFamily="34" charset="0"/>
                        <a:cs typeface="Arial" pitchFamily="34" charset="0"/>
                      </a:endParaRPr>
                    </a:p>
                    <a:p>
                      <a:pPr marL="0" indent="0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s-PE" sz="1400" b="1" dirty="0" smtClean="0"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  <a:cs typeface="Arial" pitchFamily="34" charset="0"/>
                        </a:rPr>
                        <a:t>Especialistas </a:t>
                      </a:r>
                      <a:r>
                        <a:rPr lang="es-PE" sz="1400" b="1" dirty="0"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  <a:cs typeface="Arial" pitchFamily="34" charset="0"/>
                        </a:rPr>
                        <a:t>– </a:t>
                      </a:r>
                      <a:r>
                        <a:rPr lang="es-PE" sz="1400" b="1" dirty="0" smtClean="0"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  <a:cs typeface="Arial" pitchFamily="34" charset="0"/>
                        </a:rPr>
                        <a:t>Directivos.</a:t>
                      </a:r>
                    </a:p>
                    <a:p>
                      <a:pPr marL="0" indent="0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s-PE" sz="1400" b="1" dirty="0" smtClean="0">
                        <a:solidFill>
                          <a:schemeClr val="tx1"/>
                        </a:solidFill>
                        <a:effectLst/>
                        <a:latin typeface="Lucida Sans" pitchFamily="34" charset="0"/>
                        <a:cs typeface="Arial" pitchFamily="34" charset="0"/>
                      </a:endParaRPr>
                    </a:p>
                    <a:p>
                      <a:pPr marL="0" indent="0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s-PE" sz="1400" b="1" dirty="0" smtClean="0"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  <a:cs typeface="Arial" pitchFamily="34" charset="0"/>
                        </a:rPr>
                        <a:t>Docentes </a:t>
                      </a:r>
                      <a:r>
                        <a:rPr lang="es-PE" sz="1400" b="1" dirty="0"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  <a:cs typeface="Arial" pitchFamily="34" charset="0"/>
                        </a:rPr>
                        <a:t>del Centro </a:t>
                      </a:r>
                      <a:r>
                        <a:rPr lang="es-PE" sz="1400" b="1" dirty="0" smtClean="0"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  <a:cs typeface="Arial" pitchFamily="34" charset="0"/>
                        </a:rPr>
                        <a:t>Pre UNAC.</a:t>
                      </a:r>
                      <a:endParaRPr lang="es-PE" sz="1400" b="1" dirty="0">
                        <a:solidFill>
                          <a:schemeClr val="tx1"/>
                        </a:solidFill>
                        <a:effectLst/>
                        <a:latin typeface="Lucida Sans" pitchFamily="34" charset="0"/>
                        <a:cs typeface="Arial" pitchFamily="34" charset="0"/>
                      </a:endParaRPr>
                    </a:p>
                    <a:p>
                      <a:pPr marL="0" indent="0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s-PE" sz="1400" b="1" dirty="0" smtClean="0">
                        <a:solidFill>
                          <a:schemeClr val="tx1"/>
                        </a:solidFill>
                        <a:effectLst/>
                        <a:latin typeface="Lucida Sans" pitchFamily="34" charset="0"/>
                        <a:cs typeface="Arial" pitchFamily="34" charset="0"/>
                      </a:endParaRPr>
                    </a:p>
                    <a:p>
                      <a:pPr marL="0" indent="0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s-PE" sz="1400" b="1" dirty="0" smtClean="0"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  <a:cs typeface="Arial" pitchFamily="34" charset="0"/>
                        </a:rPr>
                        <a:t>DREC-Gerencia </a:t>
                      </a:r>
                      <a:r>
                        <a:rPr lang="es-PE" sz="1400" b="1" dirty="0"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  <a:cs typeface="Arial" pitchFamily="34" charset="0"/>
                        </a:rPr>
                        <a:t>Regional de Educación, Cultura y Deporte.</a:t>
                      </a:r>
                    </a:p>
                    <a:p>
                      <a:pPr marL="0" indent="0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s-PE" sz="1400" b="1" dirty="0" smtClean="0"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  <a:cs typeface="Arial" pitchFamily="34" charset="0"/>
                        </a:rPr>
                        <a:t>Directivos</a:t>
                      </a:r>
                    </a:p>
                    <a:p>
                      <a:pPr marL="0" indent="0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s-PE" sz="1400" b="1" dirty="0" smtClean="0"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  <a:cs typeface="Arial" pitchFamily="34" charset="0"/>
                        </a:rPr>
                        <a:t>Docentes.</a:t>
                      </a:r>
                    </a:p>
                    <a:p>
                      <a:pPr marL="0" indent="0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s-PE" sz="1400" b="1" dirty="0" smtClean="0"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  <a:cs typeface="Arial" pitchFamily="34" charset="0"/>
                        </a:rPr>
                        <a:t>Practicantes del último ciclo de universidades aliadas.</a:t>
                      </a:r>
                      <a:endParaRPr lang="es-PE" sz="1400" b="1" dirty="0">
                        <a:solidFill>
                          <a:schemeClr val="tx1"/>
                        </a:solidFill>
                        <a:effectLst/>
                        <a:latin typeface="Lucida Sans" pitchFamily="34" charset="0"/>
                        <a:cs typeface="Arial" pitchFamily="34" charset="0"/>
                      </a:endParaRPr>
                    </a:p>
                  </a:txBody>
                  <a:tcPr marL="37629" marR="37629" marT="0" marB="0"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68770" y="116632"/>
            <a:ext cx="8856984" cy="1066130"/>
          </a:xfrm>
        </p:spPr>
        <p:txBody>
          <a:bodyPr>
            <a:noAutofit/>
          </a:bodyPr>
          <a:lstStyle/>
          <a:p>
            <a:pPr algn="ctr"/>
            <a:r>
              <a:rPr lang="es-PE" sz="2000" dirty="0" smtClean="0"/>
              <a:t>FORTALECIMIENTO DE COMPETENCIAS MATEMÁTICAS Y COMUNICATIVAS DE ESTUDIANTES EN EL MARCO DE CONCURSOS ESCOLARES ONEM-ARGUEDAS</a:t>
            </a:r>
            <a:endParaRPr lang="es-PE" sz="2000" dirty="0"/>
          </a:p>
        </p:txBody>
      </p:sp>
    </p:spTree>
    <p:extLst>
      <p:ext uri="{BB962C8B-B14F-4D97-AF65-F5344CB8AC3E}">
        <p14:creationId xmlns:p14="http://schemas.microsoft.com/office/powerpoint/2010/main" val="1641279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0150609"/>
              </p:ext>
            </p:extLst>
          </p:nvPr>
        </p:nvGraphicFramePr>
        <p:xfrm>
          <a:off x="251520" y="1700808"/>
          <a:ext cx="8640960" cy="5181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1670"/>
                <a:gridCol w="1381615"/>
                <a:gridCol w="1498704"/>
                <a:gridCol w="2945890"/>
                <a:gridCol w="1633081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PRIMERA ETAPA</a:t>
                      </a:r>
                      <a:endParaRPr lang="es-PE" sz="16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IE</a:t>
                      </a:r>
                      <a:endParaRPr lang="es-PE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FECHA DE LA PRUEBA</a:t>
                      </a:r>
                      <a:endParaRPr lang="es-PE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MODALIDAD</a:t>
                      </a:r>
                      <a:endParaRPr lang="es-PE" sz="16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FECHA MÁXIMA  DE INSCRIPCIÓN</a:t>
                      </a:r>
                      <a:endParaRPr lang="es-PE" sz="16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LUGAR DE DESARROLLO</a:t>
                      </a:r>
                      <a:endParaRPr lang="es-PE" sz="16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s-ES" sz="16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s-PE" sz="16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s-PE" sz="16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s-PE" sz="16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s-PE" sz="16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s-PE" sz="16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s-PE" sz="14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ARGUEDAS</a:t>
                      </a:r>
                      <a:endParaRPr lang="es-PE" sz="14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s-ES" sz="16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s-ES" sz="16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s-ES" sz="16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SE DESARROLLA</a:t>
                      </a:r>
                      <a:r>
                        <a:rPr lang="es-ES" sz="140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PROGRESIVAMENTE  DURANTE LAS SESIONES DE CLASE.</a:t>
                      </a:r>
                      <a:endParaRPr lang="es-ES" sz="16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s-ES" sz="16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s-PE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s-ES" sz="16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s-ES" sz="16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s-ES" sz="16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s-ES" sz="16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s-ES" sz="16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s-ES" sz="16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s-ES" sz="16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s-ES" sz="16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PRESENCIAL</a:t>
                      </a:r>
                    </a:p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s-ES" sz="16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s-ES" sz="16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s-ES" sz="16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s-ES" sz="16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s-PE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s-ES" sz="16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s-ES" sz="16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s-ES" sz="16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s-ES" sz="16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DETERMINADO SEGÚN COMUNICADO DE LA DREC DE ACUERDO AL</a:t>
                      </a:r>
                      <a:r>
                        <a:rPr lang="es-ES" sz="160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CRONOGRAMA DE MINEDU Y BASES DEL CONCURSO</a:t>
                      </a:r>
                      <a:endParaRPr lang="es-PE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s-ES" sz="16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s-ES" sz="16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s-ES" sz="16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s-ES" sz="16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s-ES" sz="16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EN </a:t>
                      </a:r>
                      <a:r>
                        <a:rPr lang="es-ES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LAS IIEE PÚBLICAS Y </a:t>
                      </a:r>
                      <a:r>
                        <a:rPr lang="es-ES" sz="16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PRIVADAS</a:t>
                      </a:r>
                    </a:p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s-PE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PE" sz="3200" dirty="0" smtClean="0"/>
              <a:t>PRIMERA ETAPA DE CONCURSO JOSÉ MARÍA ARGUEDAS</a:t>
            </a:r>
            <a:endParaRPr lang="es-PE" sz="3200" dirty="0"/>
          </a:p>
        </p:txBody>
      </p:sp>
    </p:spTree>
    <p:extLst>
      <p:ext uri="{BB962C8B-B14F-4D97-AF65-F5344CB8AC3E}">
        <p14:creationId xmlns:p14="http://schemas.microsoft.com/office/powerpoint/2010/main" val="3735991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es-ES_tradnl" sz="1600" dirty="0" smtClean="0"/>
          </a:p>
          <a:p>
            <a:pPr marL="109728" indent="0" algn="ctr">
              <a:buNone/>
            </a:pPr>
            <a:endParaRPr lang="es-CO" sz="16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_tradnl" sz="2800" dirty="0" smtClean="0"/>
              <a:t>R.V.M. Nº 152-2019-MINEDU</a:t>
            </a:r>
            <a:endParaRPr lang="es-CO" sz="2800" dirty="0"/>
          </a:p>
        </p:txBody>
      </p:sp>
      <p:graphicFrame>
        <p:nvGraphicFramePr>
          <p:cNvPr id="12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0353197"/>
              </p:ext>
            </p:extLst>
          </p:nvPr>
        </p:nvGraphicFramePr>
        <p:xfrm>
          <a:off x="1115616" y="1412776"/>
          <a:ext cx="6576392" cy="4696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728192"/>
                <a:gridCol w="1728192"/>
                <a:gridCol w="1751856"/>
              </a:tblGrid>
              <a:tr h="909448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ETAPA</a:t>
                      </a:r>
                      <a:endParaRPr lang="es-CO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CRONOGRAMA DE LAS ETAPAS</a:t>
                      </a:r>
                      <a:endParaRPr lang="es-CO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RESPONSABLE DE LA INSCRIPCIÓN</a:t>
                      </a:r>
                      <a:endParaRPr lang="es-CO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FECHA MÁXIMA DE INSCRIPCIÓN</a:t>
                      </a:r>
                      <a:endParaRPr lang="es-CO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 </a:t>
                      </a:r>
                      <a:endParaRPr lang="es-CO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Segunda Etapa</a:t>
                      </a:r>
                      <a:endParaRPr lang="es-CO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UGEL</a:t>
                      </a:r>
                      <a:endParaRPr lang="es-CO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Del 12 al 18 de agosto 2019</a:t>
                      </a:r>
                      <a:endParaRPr lang="es-CO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COMISIÓN DE CALIDAD,  INNOVACIÓN Y APRENDIZAJES</a:t>
                      </a:r>
                      <a:endParaRPr lang="es-CO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Para la etapa UGEL hasta el </a:t>
                      </a:r>
                      <a:r>
                        <a:rPr lang="es-ES_tradnl" sz="1400" b="1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11</a:t>
                      </a:r>
                      <a:r>
                        <a:rPr lang="es-ES_tradnl" sz="1400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 de agosto 2019</a:t>
                      </a:r>
                      <a:endParaRPr lang="es-CO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Tercera Etapa</a:t>
                      </a:r>
                      <a:endParaRPr lang="es-CO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DRE</a:t>
                      </a:r>
                      <a:endParaRPr lang="es-CO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Del 26 de agosto al 01 de setiembre de 2019</a:t>
                      </a:r>
                      <a:endParaRPr lang="es-CO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400" dirty="0" smtClean="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Comisión </a:t>
                      </a:r>
                      <a:r>
                        <a:rPr lang="es-PE" sz="1400" dirty="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Organizadora de la segunda </a:t>
                      </a:r>
                      <a:r>
                        <a:rPr lang="es-PE" sz="1400" dirty="0" smtClean="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etapa</a:t>
                      </a:r>
                      <a:endParaRPr lang="es-CO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Para la etapa DRE del 19 al 25 de agosto 2019</a:t>
                      </a:r>
                      <a:endParaRPr lang="es-CO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 </a:t>
                      </a:r>
                      <a:endParaRPr lang="es-CO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Cuarta Etapa</a:t>
                      </a:r>
                      <a:endParaRPr lang="es-CO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Nacional</a:t>
                      </a:r>
                      <a:endParaRPr lang="es-CO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40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Las fechas de la etapa nacional serán publicadas oportunamente en la siguiente página web: http://www.minedu.gob.pe/jma/</a:t>
                      </a:r>
                      <a:endParaRPr lang="es-CO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400" dirty="0" smtClean="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Comisión </a:t>
                      </a:r>
                      <a:r>
                        <a:rPr lang="es-PE" sz="1400" dirty="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Organizadora de la tercera </a:t>
                      </a:r>
                      <a:r>
                        <a:rPr lang="es-PE" sz="1400" dirty="0" smtClean="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etapa</a:t>
                      </a:r>
                      <a:endParaRPr lang="es-CO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400" dirty="0">
                          <a:effectLst/>
                          <a:latin typeface="Arial Narrow"/>
                          <a:ea typeface="Times New Roman"/>
                          <a:cs typeface="Times New Roman"/>
                        </a:rPr>
                        <a:t>Para la etapa nacional del 02 al 08 de setiembre de 2019</a:t>
                      </a:r>
                      <a:endParaRPr lang="es-CO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4561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_tradnl" dirty="0" smtClean="0"/>
          </a:p>
          <a:p>
            <a:endParaRPr lang="es-CO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_tradnl" sz="3200" dirty="0" smtClean="0"/>
              <a:t>CRONOGRAMA ETAPAS II y III</a:t>
            </a:r>
            <a:endParaRPr lang="es-CO" sz="3200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6835438"/>
              </p:ext>
            </p:extLst>
          </p:nvPr>
        </p:nvGraphicFramePr>
        <p:xfrm>
          <a:off x="1259632" y="1700808"/>
          <a:ext cx="6888088" cy="4695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44044"/>
                <a:gridCol w="3444044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ACCIONES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FECHA</a:t>
                      </a: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es-ES_tradnl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Inscripción a través de plataforma virtual  SICE de ganadores de la 1ra. Etapa en I.E.</a:t>
                      </a:r>
                      <a:endParaRPr lang="es-C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 smtClean="0"/>
                    </a:p>
                    <a:p>
                      <a:r>
                        <a:rPr kumimoji="0" lang="es-ES_tradn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hasta 11 de Agosto</a:t>
                      </a: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Desarrollo de concurso en II etapa (</a:t>
                      </a:r>
                      <a:r>
                        <a:rPr kumimoji="0" lang="es-ES_tradnl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estudiantes</a:t>
                      </a:r>
                      <a:r>
                        <a:rPr kumimoji="0" lang="es-ES_tradnl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que representan a las II.EE en cada categoría </a:t>
                      </a:r>
                      <a:r>
                        <a:rPr kumimoji="0" lang="es-ES_tradnl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sustentan</a:t>
                      </a:r>
                      <a:r>
                        <a:rPr kumimoji="0" lang="es-ES_tradnl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sus trabajos presentados al jurado) </a:t>
                      </a:r>
                      <a:endParaRPr kumimoji="0" lang="es-CO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es-ES_tradnl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Martes 20  </a:t>
                      </a:r>
                    </a:p>
                    <a:p>
                      <a:pPr algn="just"/>
                      <a:endParaRPr kumimoji="0" lang="es-ES_tradnl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kumimoji="0" lang="es-ES_tradnl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narrativa oral, fábula e historieta)</a:t>
                      </a:r>
                      <a:endParaRPr kumimoji="0" lang="es-CO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kumimoji="0" lang="es-ES_tradnl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es-CO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kumimoji="0" lang="es-ES_tradnl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Miércoles 21 de Agosto </a:t>
                      </a:r>
                      <a:endParaRPr kumimoji="0" lang="es-CO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kumimoji="0" lang="es-ES_tradnl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es-CO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kumimoji="0" lang="es-ES_tradnl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cuento y ensayo) </a:t>
                      </a:r>
                      <a:endParaRPr lang="es-CO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Desarrollo de concurso en III etapa (estudiantes que representan a  UGEL Ventanilla y Callao en cada categoría , sustentan sus trabajos ante el jurado) </a:t>
                      </a:r>
                      <a:endParaRPr kumimoji="0" lang="es-CO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 smtClean="0"/>
                    </a:p>
                    <a:p>
                      <a:r>
                        <a:rPr kumimoji="0" lang="es-ES_tradnl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Miércoles 04 de Setiembre</a:t>
                      </a:r>
                      <a:endParaRPr lang="es-CO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3774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ES_tradnl" sz="2400" dirty="0" smtClean="0"/>
              <a:t>Se realiza a través del Sistema de Concursos Escolares – SICE  en la página web del Ministerio de Educación ( </a:t>
            </a:r>
            <a:r>
              <a:rPr lang="es-ES_tradnl" sz="2400" dirty="0" smtClean="0">
                <a:hlinkClick r:id="rId2"/>
              </a:rPr>
              <a:t>http://www.minedu.gob.pe/jma/</a:t>
            </a:r>
            <a:r>
              <a:rPr lang="es-ES_tradnl" sz="2400" dirty="0" smtClean="0"/>
              <a:t>)</a:t>
            </a:r>
          </a:p>
          <a:p>
            <a:pPr algn="just"/>
            <a:r>
              <a:rPr lang="es-ES_tradnl" sz="2400" dirty="0" smtClean="0"/>
              <a:t>La Comisión de Calidad, Innovación y Aprendizajes podrá ingresar al SICE con el usuario y contraseña del SIAGIE  y podrá descargar el instructivo con las indicaciones para el registro de los participantes.</a:t>
            </a:r>
          </a:p>
          <a:p>
            <a:pPr algn="just"/>
            <a:r>
              <a:rPr lang="es-ES_tradnl" sz="2400" dirty="0" smtClean="0"/>
              <a:t>Comisión debe imprimir la ficha de inscripción del SICE ( Anexo Nº 1 ) </a:t>
            </a:r>
          </a:p>
          <a:p>
            <a:pPr algn="just"/>
            <a:endParaRPr lang="es-ES_tradnl" sz="2400" dirty="0"/>
          </a:p>
          <a:p>
            <a:pPr algn="just"/>
            <a:endParaRPr lang="es-ES_tradnl" sz="2400" dirty="0" smtClean="0"/>
          </a:p>
          <a:p>
            <a:pPr algn="just"/>
            <a:r>
              <a:rPr lang="es-ES_tradnl" sz="2400" dirty="0"/>
              <a:t> </a:t>
            </a:r>
            <a:r>
              <a:rPr lang="es-ES_tradnl" sz="2400" dirty="0" smtClean="0"/>
              <a:t>                                       ver pág. 12 de las bases</a:t>
            </a:r>
            <a:endParaRPr lang="es-CO" sz="24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PE" sz="2000" dirty="0">
                <a:solidFill>
                  <a:srgbClr val="00B0F0"/>
                </a:solidFill>
                <a:effectLst/>
              </a:rPr>
              <a:t>¿ CÓMO REGISTRAMOS  A LOS PARTICIPANTES HASTA EL </a:t>
            </a:r>
            <a:r>
              <a:rPr lang="es-PE" sz="2000" dirty="0" smtClean="0">
                <a:solidFill>
                  <a:srgbClr val="00B0F0"/>
                </a:solidFill>
                <a:effectLst/>
              </a:rPr>
              <a:t/>
            </a:r>
            <a:br>
              <a:rPr lang="es-PE" sz="2000" dirty="0" smtClean="0">
                <a:solidFill>
                  <a:srgbClr val="00B0F0"/>
                </a:solidFill>
                <a:effectLst/>
              </a:rPr>
            </a:br>
            <a:r>
              <a:rPr lang="es-PE" sz="2000" dirty="0" smtClean="0">
                <a:solidFill>
                  <a:srgbClr val="00B0F0"/>
                </a:solidFill>
                <a:effectLst/>
              </a:rPr>
              <a:t>DÍA </a:t>
            </a:r>
            <a:r>
              <a:rPr lang="es-PE" sz="2000" dirty="0">
                <a:solidFill>
                  <a:srgbClr val="00B0F0"/>
                </a:solidFill>
                <a:effectLst/>
              </a:rPr>
              <a:t>11 DE AGOSTO?</a:t>
            </a:r>
            <a:r>
              <a:rPr lang="es-CO" sz="2000" dirty="0">
                <a:solidFill>
                  <a:srgbClr val="00B0F0"/>
                </a:solidFill>
                <a:effectLst/>
              </a:rPr>
              <a:t/>
            </a:r>
            <a:br>
              <a:rPr lang="es-CO" sz="2000" dirty="0">
                <a:solidFill>
                  <a:srgbClr val="00B0F0"/>
                </a:solidFill>
                <a:effectLst/>
              </a:rPr>
            </a:br>
            <a:endParaRPr lang="es-CO" sz="2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338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endParaRPr lang="es-ES_tradnl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PE" sz="2400" dirty="0">
                <a:latin typeface="Arial" pitchFamily="34" charset="0"/>
                <a:cs typeface="Arial" pitchFamily="34" charset="0"/>
              </a:rPr>
              <a:t>Oficio del Director de la I.E. adjuntando, :</a:t>
            </a:r>
            <a:endParaRPr lang="es-CO" sz="2400" dirty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PE" sz="2400" dirty="0">
                <a:latin typeface="Arial" pitchFamily="34" charset="0"/>
                <a:cs typeface="Arial" pitchFamily="34" charset="0"/>
              </a:rPr>
              <a:t>Cada uno de los trabajos originales ( creaciones literarias) de los estudiantes ganadores (formato Word en un CD)   en un sobre manila por cada categoría presentada consignando en el trabajo y en el sobre UNICAMENTE EL SEUDÓNIMO del estudiante.  </a:t>
            </a:r>
            <a:endParaRPr lang="es-PE" sz="2400" dirty="0" smtClean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PE" sz="2400" dirty="0" smtClean="0">
                <a:latin typeface="Arial" pitchFamily="34" charset="0"/>
                <a:cs typeface="Arial" pitchFamily="34" charset="0"/>
              </a:rPr>
              <a:t>En </a:t>
            </a:r>
            <a:r>
              <a:rPr lang="es-PE" sz="2400" dirty="0">
                <a:latin typeface="Arial" pitchFamily="34" charset="0"/>
                <a:cs typeface="Arial" pitchFamily="34" charset="0"/>
              </a:rPr>
              <a:t>otro sobre se presenta  la Ficha de inscripción del </a:t>
            </a:r>
            <a:r>
              <a:rPr lang="es-PE" sz="2400" dirty="0" smtClean="0">
                <a:latin typeface="Arial" pitchFamily="34" charset="0"/>
                <a:cs typeface="Arial" pitchFamily="34" charset="0"/>
              </a:rPr>
              <a:t>participante SICE </a:t>
            </a:r>
            <a:r>
              <a:rPr lang="es-PE" sz="2400" dirty="0">
                <a:latin typeface="Arial" pitchFamily="34" charset="0"/>
                <a:cs typeface="Arial" pitchFamily="34" charset="0"/>
              </a:rPr>
              <a:t>( </a:t>
            </a:r>
            <a:r>
              <a:rPr lang="es-PE" sz="2400" b="1" dirty="0">
                <a:latin typeface="Arial" pitchFamily="34" charset="0"/>
                <a:cs typeface="Arial" pitchFamily="34" charset="0"/>
              </a:rPr>
              <a:t>anexo Nº 1</a:t>
            </a:r>
            <a:r>
              <a:rPr lang="es-PE" sz="2400" dirty="0">
                <a:latin typeface="Arial" pitchFamily="34" charset="0"/>
                <a:cs typeface="Arial" pitchFamily="34" charset="0"/>
              </a:rPr>
              <a:t>),  Ficha de evaluación por cada integrante del jurado calificador ( anexo Nº 3) , Ficha de evaluación consolidada            ( anexo Nº 4) , acta de resultados ( anexo Nº 5) y la Ficha estadística de estudiantes participantes ( anexo Nº 7 ) </a:t>
            </a:r>
            <a:r>
              <a:rPr lang="es-PE" dirty="0"/>
              <a:t>.</a:t>
            </a:r>
            <a:endParaRPr lang="es-CO" dirty="0"/>
          </a:p>
          <a:p>
            <a:pPr marL="109728" indent="0">
              <a:buNone/>
            </a:pPr>
            <a:r>
              <a:rPr lang="es-PE" dirty="0"/>
              <a:t> </a:t>
            </a:r>
            <a:r>
              <a:rPr lang="es-PE" dirty="0" smtClean="0"/>
              <a:t>                                                       </a:t>
            </a:r>
            <a:r>
              <a:rPr lang="es-PE" sz="1300" dirty="0" smtClean="0"/>
              <a:t>ver pag.8 </a:t>
            </a:r>
            <a:r>
              <a:rPr lang="es-PE" sz="1300" dirty="0"/>
              <a:t>de las </a:t>
            </a:r>
            <a:r>
              <a:rPr lang="es-PE" sz="1300" dirty="0" smtClean="0"/>
              <a:t>bases</a:t>
            </a:r>
            <a:endParaRPr lang="es-CO" sz="1300" dirty="0"/>
          </a:p>
          <a:p>
            <a:endParaRPr lang="es-CO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PE" sz="2000" u="sng" dirty="0">
                <a:effectLst/>
              </a:rPr>
              <a:t>¿ QUÉ SE PRESENTA EN MESA DE PARTES EL DÍA 12 y 13 DE AGOSTO?</a:t>
            </a:r>
            <a:r>
              <a:rPr lang="es-CO" sz="2000" dirty="0">
                <a:effectLst/>
              </a:rPr>
              <a:t/>
            </a:r>
            <a:br>
              <a:rPr lang="es-CO" sz="2000" dirty="0">
                <a:effectLst/>
              </a:rPr>
            </a:br>
            <a:endParaRPr lang="es-CO" sz="2000" dirty="0"/>
          </a:p>
        </p:txBody>
      </p:sp>
    </p:spTree>
    <p:extLst>
      <p:ext uri="{BB962C8B-B14F-4D97-AF65-F5344CB8AC3E}">
        <p14:creationId xmlns:p14="http://schemas.microsoft.com/office/powerpoint/2010/main" val="42313514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479</TotalTime>
  <Words>591</Words>
  <Application>Microsoft Office PowerPoint</Application>
  <PresentationFormat>Presentación en pantalla (4:3)</PresentationFormat>
  <Paragraphs>143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Concurrencia</vt:lpstr>
      <vt:lpstr>Presentación de PowerPoint</vt:lpstr>
      <vt:lpstr>FORTALECIMIENTO DE COMPETENCIAS MATEMÁTICAS Y COMUNICATIVAS DE ESTUDIANTES EN EL MARCO DE CONCURSOS ESCOLARES ONEM-ARGUEDAS</vt:lpstr>
      <vt:lpstr>PRIMERA ETAPA DE CONCURSO JOSÉ MARÍA ARGUEDAS</vt:lpstr>
      <vt:lpstr>R.V.M. Nº 152-2019-MINEDU</vt:lpstr>
      <vt:lpstr>CRONOGRAMA ETAPAS II y III</vt:lpstr>
      <vt:lpstr>¿ CÓMO REGISTRAMOS  A LOS PARTICIPANTES HASTA EL  DÍA 11 DE AGOSTO? </vt:lpstr>
      <vt:lpstr>¿ QUÉ SE PRESENTA EN MESA DE PARTES EL DÍA 12 y 13 DE AGOSTO?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ARTICULADO DE ACCIONES  PEDAGÓGICAS DE MATEMÁTICA Y COMUNICACIÓN 2019</dc:title>
  <dc:creator>CASA</dc:creator>
  <cp:lastModifiedBy>Soledad Bojorquez Meneses</cp:lastModifiedBy>
  <cp:revision>34</cp:revision>
  <dcterms:created xsi:type="dcterms:W3CDTF">2019-05-22T08:35:40Z</dcterms:created>
  <dcterms:modified xsi:type="dcterms:W3CDTF">2019-08-02T18:12:14Z</dcterms:modified>
</cp:coreProperties>
</file>